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58" r:id="rId5"/>
    <p:sldId id="284" r:id="rId6"/>
    <p:sldId id="309" r:id="rId7"/>
    <p:sldId id="285" r:id="rId8"/>
    <p:sldId id="260" r:id="rId9"/>
    <p:sldId id="286" r:id="rId10"/>
    <p:sldId id="261" r:id="rId11"/>
    <p:sldId id="287" r:id="rId12"/>
    <p:sldId id="262" r:id="rId13"/>
    <p:sldId id="288" r:id="rId14"/>
    <p:sldId id="263" r:id="rId15"/>
    <p:sldId id="289" r:id="rId16"/>
    <p:sldId id="264" r:id="rId17"/>
    <p:sldId id="290" r:id="rId18"/>
    <p:sldId id="265" r:id="rId19"/>
    <p:sldId id="291" r:id="rId20"/>
    <p:sldId id="266" r:id="rId21"/>
    <p:sldId id="292" r:id="rId22"/>
    <p:sldId id="267" r:id="rId23"/>
    <p:sldId id="293" r:id="rId24"/>
    <p:sldId id="268" r:id="rId25"/>
    <p:sldId id="294" r:id="rId26"/>
    <p:sldId id="295" r:id="rId27"/>
    <p:sldId id="269" r:id="rId28"/>
    <p:sldId id="296" r:id="rId29"/>
    <p:sldId id="270" r:id="rId30"/>
    <p:sldId id="297" r:id="rId31"/>
    <p:sldId id="271" r:id="rId32"/>
    <p:sldId id="298" r:id="rId33"/>
    <p:sldId id="272" r:id="rId34"/>
    <p:sldId id="299" r:id="rId35"/>
    <p:sldId id="273" r:id="rId36"/>
    <p:sldId id="300" r:id="rId37"/>
    <p:sldId id="274" r:id="rId38"/>
    <p:sldId id="301" r:id="rId39"/>
    <p:sldId id="275" r:id="rId40"/>
    <p:sldId id="302" r:id="rId41"/>
    <p:sldId id="276" r:id="rId42"/>
    <p:sldId id="303" r:id="rId43"/>
    <p:sldId id="277" r:id="rId44"/>
    <p:sldId id="304" r:id="rId45"/>
    <p:sldId id="278" r:id="rId46"/>
    <p:sldId id="305" r:id="rId47"/>
    <p:sldId id="279" r:id="rId48"/>
    <p:sldId id="306" r:id="rId49"/>
    <p:sldId id="280" r:id="rId50"/>
    <p:sldId id="307" r:id="rId51"/>
    <p:sldId id="281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3" clrIdx="0">
    <p:extLst>
      <p:ext uri="{19B8F6BF-5375-455C-9EA6-DF929625EA0E}">
        <p15:presenceInfo xmlns:p15="http://schemas.microsoft.com/office/powerpoint/2012/main" userId="c298c6378711b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4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8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5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2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3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9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1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8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0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0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4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6AB98-85D2-4A2A-903E-6D163BB26C8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2D2E4-579E-4746-BA17-FE60FA86C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3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media" Target="../media/media24.mp3"/><Relationship Id="rId7" Type="http://schemas.openxmlformats.org/officeDocument/2006/relationships/image" Target="../media/image2.png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4.mp3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9915" y="190359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/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/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>LISTENING</a:t>
            </a:r>
            <a:r>
              <a:rPr lang="en-US" b="1" dirty="0" smtClean="0">
                <a:solidFill>
                  <a:srgbClr val="00B0F0"/>
                </a:solidFill>
              </a:rPr>
              <a:t/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sz="15300" b="1" dirty="0" smtClean="0">
                <a:solidFill>
                  <a:srgbClr val="FFC000"/>
                </a:solidFill>
              </a:rPr>
              <a:t>G</a:t>
            </a:r>
            <a:r>
              <a:rPr lang="en-US" sz="6700" b="1" dirty="0" smtClean="0">
                <a:solidFill>
                  <a:srgbClr val="00B0F0"/>
                </a:solidFill>
              </a:rPr>
              <a:t>ENERAL </a:t>
            </a:r>
            <a:r>
              <a:rPr lang="en-US" sz="12800" b="1" dirty="0" smtClean="0">
                <a:solidFill>
                  <a:srgbClr val="FF0000"/>
                </a:solidFill>
              </a:rPr>
              <a:t>E</a:t>
            </a:r>
            <a:r>
              <a:rPr lang="en-US" sz="6700" b="1" dirty="0" smtClean="0">
                <a:solidFill>
                  <a:srgbClr val="00B0F0"/>
                </a:solidFill>
              </a:rPr>
              <a:t>NGLISH </a:t>
            </a:r>
            <a:r>
              <a:rPr lang="en-US" sz="15300" b="1" dirty="0" smtClean="0">
                <a:solidFill>
                  <a:schemeClr val="accent2"/>
                </a:solidFill>
              </a:rPr>
              <a:t>3</a:t>
            </a:r>
            <a:r>
              <a:rPr lang="en-US" sz="6700" b="1" dirty="0" smtClean="0">
                <a:solidFill>
                  <a:srgbClr val="00B0F0"/>
                </a:solidFill>
              </a:rPr>
              <a:t/>
            </a:r>
            <a:br>
              <a:rPr lang="en-US" sz="6700" b="1" dirty="0" smtClean="0">
                <a:solidFill>
                  <a:srgbClr val="00B0F0"/>
                </a:solidFill>
              </a:rPr>
            </a:br>
            <a:endParaRPr lang="en-US" sz="67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217" y="3823980"/>
            <a:ext cx="9144000" cy="1655762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B050"/>
                </a:solidFill>
              </a:rPr>
              <a:t>S</a:t>
            </a:r>
            <a:r>
              <a:rPr lang="en-US" sz="4800" dirty="0" smtClean="0"/>
              <a:t>AMPLE </a:t>
            </a:r>
            <a:r>
              <a:rPr lang="en-US" sz="7200" dirty="0" smtClean="0">
                <a:solidFill>
                  <a:srgbClr val="0070C0"/>
                </a:solidFill>
              </a:rPr>
              <a:t>T</a:t>
            </a:r>
            <a:r>
              <a:rPr lang="en-US" sz="4800" dirty="0" smtClean="0"/>
              <a:t>ESTS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212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92458" cy="48827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7060" y="0"/>
            <a:ext cx="10049315" cy="6849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9026" y="2894121"/>
            <a:ext cx="156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rgbClr val="FF0000"/>
                </a:solidFill>
              </a:rPr>
              <a:t>HUA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5860" y="5655075"/>
            <a:ext cx="7901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No &amp; street:</a:t>
            </a:r>
            <a:endParaRPr lang="vi-VN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vi-VN" b="1" dirty="0" smtClean="0"/>
              <a:t>Post code:</a:t>
            </a:r>
            <a:endParaRPr lang="en-US" dirty="0"/>
          </a:p>
        </p:txBody>
      </p:sp>
      <p:pic>
        <p:nvPicPr>
          <p:cNvPr id="3" name="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9973" y="127000"/>
            <a:ext cx="487363" cy="487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0260" y="283197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Fang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430609" y="4145873"/>
            <a:ext cx="3320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17/12/----------------------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504808" y="4012707"/>
            <a:ext cx="202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1994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1497" y="5646198"/>
            <a:ext cx="56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rgbClr val="FF0000"/>
                </a:solidFill>
              </a:rPr>
              <a:t>13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71496" y="6166475"/>
            <a:ext cx="224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rgbClr val="FF0000"/>
                </a:solidFill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vi-VN" dirty="0">
                <a:solidFill>
                  <a:srgbClr val="FF0000"/>
                </a:solidFill>
              </a:rPr>
              <a:t>40 4GR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275860" y="2237173"/>
            <a:ext cx="701336" cy="2752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90260" y="2284884"/>
            <a:ext cx="156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rgbClr val="FF0000"/>
                </a:solidFill>
              </a:rPr>
              <a:t>HUA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31977" y="2237173"/>
            <a:ext cx="5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752078" y="2894121"/>
            <a:ext cx="368423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36289" y="2894121"/>
            <a:ext cx="47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8152" y="4154759"/>
            <a:ext cx="48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82287" y="3551068"/>
            <a:ext cx="306280" cy="46163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72831" y="5685262"/>
            <a:ext cx="226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Park Road, Brighton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52078" y="5761608"/>
            <a:ext cx="368423" cy="36400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52078" y="5690584"/>
            <a:ext cx="5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52075" y="6166475"/>
            <a:ext cx="44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5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25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9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197328" cy="5455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328" y="0"/>
            <a:ext cx="5685232" cy="6778099"/>
          </a:xfrm>
          <a:prstGeom prst="rect">
            <a:avLst/>
          </a:prstGeom>
        </p:spPr>
      </p:pic>
      <p:pic>
        <p:nvPicPr>
          <p:cNvPr id="2" name="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0875" y="6061075"/>
            <a:ext cx="487363" cy="48736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494625" y="5446783"/>
            <a:ext cx="985422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200443" y="2618913"/>
            <a:ext cx="119848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547233" y="2911876"/>
            <a:ext cx="2709185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413507" y="4651900"/>
            <a:ext cx="985422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611340" y="4953740"/>
            <a:ext cx="3036163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47233" y="5255581"/>
            <a:ext cx="2949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17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725841" cy="55929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00410" y="-27928"/>
            <a:ext cx="9520096" cy="677366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04820" y="2182612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04819" y="4435420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04818" y="6207746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204769" y="2611685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2625" y="3637078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5075" y="2345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6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6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90047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793" y="484981"/>
            <a:ext cx="4738912" cy="658182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8777" y="1509204"/>
            <a:ext cx="3266982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84412" y="4101484"/>
            <a:ext cx="2743200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16746" y="5965794"/>
            <a:ext cx="2334827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087558" y="2308194"/>
            <a:ext cx="2272683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057747" y="3630967"/>
            <a:ext cx="1784412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0300" y="2413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59293" cy="504887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3287" y="0"/>
            <a:ext cx="11642538" cy="68080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87943" y="2307547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39948" y="4469938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75459" y="5235254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34233" y="2307547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34233" y="3521667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7254" y="1561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78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189257" cy="5626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489" y="0"/>
            <a:ext cx="5068225" cy="610366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94803" y="2636668"/>
            <a:ext cx="2787589" cy="177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00326" y="4634144"/>
            <a:ext cx="3409025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4803" y="4989250"/>
            <a:ext cx="408372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377343" y="1677880"/>
            <a:ext cx="2902999" cy="177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611339" y="2858610"/>
            <a:ext cx="1455939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32124" y="3169328"/>
            <a:ext cx="3116062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69980" y="5699464"/>
            <a:ext cx="4243527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69980" y="6019061"/>
            <a:ext cx="2441359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18050" y="5388746"/>
            <a:ext cx="34622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9267" y="1856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639192" cy="496009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61459" y="0"/>
            <a:ext cx="840497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7203" y="2423604"/>
            <a:ext cx="163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30283" y="3506680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r>
              <a:rPr lang="vi-VN" dirty="0" smtClean="0"/>
              <a:t>Edward</a:t>
            </a:r>
            <a:r>
              <a:rPr lang="vi-VN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0750" y="3970083"/>
            <a:ext cx="268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          </a:t>
            </a:r>
            <a:r>
              <a:rPr lang="vi-VN" dirty="0" smtClean="0">
                <a:solidFill>
                  <a:srgbClr val="FF0000"/>
                </a:solidFill>
              </a:rPr>
              <a:t>CYPRESS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938" y="4802819"/>
            <a:ext cx="225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rgbClr val="FF0000"/>
                </a:solidFill>
              </a:rPr>
              <a:t>CB39NF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27938" y="5362113"/>
            <a:ext cx="213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rgbClr val="FF0000"/>
                </a:solidFill>
              </a:rPr>
              <a:t>Taxi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7938" y="5877017"/>
            <a:ext cx="197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rgbClr val="FF0000"/>
                </a:solidFill>
              </a:rPr>
              <a:t>Breakfast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0283" y="6400800"/>
            <a:ext cx="185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Friday, 16 April</a:t>
            </a:r>
            <a:endParaRPr lang="en-US" dirty="0"/>
          </a:p>
        </p:txBody>
      </p:sp>
      <p:pic>
        <p:nvPicPr>
          <p:cNvPr id="3" name="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5849" y="174625"/>
            <a:ext cx="487363" cy="4873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05565" y="3491598"/>
            <a:ext cx="245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rgbClr val="FF0000"/>
                </a:solidFill>
              </a:rPr>
              <a:t>FRANCIS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9326" y="3944362"/>
            <a:ext cx="69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23    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040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36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2" y="14696"/>
            <a:ext cx="5878637" cy="6767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701" y="0"/>
            <a:ext cx="5675829" cy="6580491"/>
          </a:xfrm>
          <a:prstGeom prst="rect">
            <a:avLst/>
          </a:prstGeom>
        </p:spPr>
      </p:pic>
      <p:pic>
        <p:nvPicPr>
          <p:cNvPr id="2" name="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1875" y="59277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594804" cy="541538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pic>
        <p:nvPicPr>
          <p:cNvPr id="3" name="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82519" y="217950"/>
            <a:ext cx="487363" cy="4873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-84129"/>
            <a:ext cx="925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hear a conversation. Three students are asking to their tutor about the presentation they are planning. You will hear the conversation twice. Listen and circle the best answer A, B, or C.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838200" y="562203"/>
            <a:ext cx="10515600" cy="6295798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AutoNum type="arabicPeriod"/>
            </a:pPr>
            <a:r>
              <a:rPr lang="en-US" sz="3800" b="1" dirty="0" smtClean="0"/>
              <a:t>What is the topic of the presentation?</a:t>
            </a:r>
          </a:p>
          <a:p>
            <a:pPr marL="0" indent="0">
              <a:buNone/>
            </a:pPr>
            <a:r>
              <a:rPr lang="en-US" sz="3800" dirty="0" smtClean="0"/>
              <a:t>	A. How mobile phone are designed?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B. The risks caused by mobile phone?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C. How mobile phones are used?</a:t>
            </a:r>
          </a:p>
          <a:p>
            <a:pPr marL="0" indent="0">
              <a:buNone/>
            </a:pPr>
            <a:r>
              <a:rPr lang="en-US" sz="3800" b="1" dirty="0" smtClean="0"/>
              <a:t>2. How many sections do they have in the presentation?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5900" dirty="0" smtClean="0"/>
              <a:t>A. 1		B. 2 		C. 3</a:t>
            </a:r>
          </a:p>
          <a:p>
            <a:pPr marL="0" indent="0">
              <a:buNone/>
            </a:pPr>
            <a:r>
              <a:rPr lang="en-US" sz="3800" b="1" dirty="0" smtClean="0"/>
              <a:t>3. What  does the introduction explain?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A. Dangers of mobile phones?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B. Importance of mobile phones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C.   Importance of understanding the dangers of mobile phones</a:t>
            </a:r>
          </a:p>
          <a:p>
            <a:pPr marL="0" indent="0">
              <a:buNone/>
            </a:pPr>
            <a:r>
              <a:rPr lang="en-US" sz="3800" b="1" dirty="0" smtClean="0"/>
              <a:t>4. What are the students planning to do on the second slide?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A. Explain why mobile phones are dangerous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B.   Point out some different kinds of risks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c. Mention ways to avoid the risks</a:t>
            </a:r>
          </a:p>
          <a:p>
            <a:pPr marL="0" indent="0">
              <a:buNone/>
            </a:pPr>
            <a:r>
              <a:rPr lang="en-US" sz="3800" b="1" dirty="0" smtClean="0"/>
              <a:t>5. What does the tutor suggest?</a:t>
            </a:r>
          </a:p>
          <a:p>
            <a:pPr marL="0" indent="0">
              <a:buNone/>
            </a:pPr>
            <a:r>
              <a:rPr lang="en-US" sz="3800" dirty="0" smtClean="0"/>
              <a:t>  	A. Not discussing the dangers of mobile phones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B.  Discussing the benefits of mobile phones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C. Having an argument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874" y="2093719"/>
            <a:ext cx="469433" cy="45114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687195" y="3474306"/>
            <a:ext cx="415016" cy="3963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13829" y="4429959"/>
            <a:ext cx="390180" cy="38173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678317" y="5685498"/>
            <a:ext cx="415016" cy="3963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317" y="1103747"/>
            <a:ext cx="46943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5998581" cy="6738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581" y="0"/>
            <a:ext cx="6180003" cy="6454066"/>
          </a:xfrm>
          <a:prstGeom prst="rect">
            <a:avLst/>
          </a:prstGeom>
        </p:spPr>
      </p:pic>
      <p:pic>
        <p:nvPicPr>
          <p:cNvPr id="2" name="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8300" y="3460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7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4803" cy="53152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2934" y="1"/>
            <a:ext cx="9436396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646948" y="2032985"/>
            <a:ext cx="361399" cy="39569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46950" y="4616388"/>
            <a:ext cx="368281" cy="399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46948" y="6409678"/>
            <a:ext cx="390671" cy="410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01321" y="2032985"/>
            <a:ext cx="378547" cy="3956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78173" y="4225770"/>
            <a:ext cx="401696" cy="39865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5050" y="2878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183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767433" cy="506027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3" name="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3675" y="146050"/>
            <a:ext cx="487363" cy="4873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09709" y="132015"/>
            <a:ext cx="1003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will hear some describing how to cook a traditional dessert. You will hear the conversation twice. Listen and complete the missing information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71993"/>
              </p:ext>
            </p:extLst>
          </p:nvPr>
        </p:nvGraphicFramePr>
        <p:xfrm>
          <a:off x="878888" y="923279"/>
          <a:ext cx="11008312" cy="5805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56"/>
                <a:gridCol w="5504156"/>
              </a:tblGrid>
              <a:tr h="1281842"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0" b="1" dirty="0" smtClean="0">
                          <a:solidFill>
                            <a:srgbClr val="00B0F0"/>
                          </a:solidFill>
                        </a:rPr>
                        <a:t>A Traditional Dessert</a:t>
                      </a:r>
                      <a:endParaRPr lang="en-US" sz="60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048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What</a:t>
                      </a:r>
                      <a:r>
                        <a:rPr lang="en-US" sz="2400" baseline="0" dirty="0" smtClean="0"/>
                        <a:t> to Peel and cut into Slices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(1)  -----------------------</a:t>
                      </a:r>
                      <a:endParaRPr lang="en-US" sz="2400" dirty="0"/>
                    </a:p>
                  </a:txBody>
                  <a:tcPr/>
                </a:tc>
              </a:tr>
              <a:tr h="9048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How</a:t>
                      </a:r>
                      <a:r>
                        <a:rPr lang="en-US" sz="2400" baseline="0" dirty="0" smtClean="0"/>
                        <a:t> Long to Cook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(2) for about --------minutes</a:t>
                      </a:r>
                      <a:endParaRPr lang="en-US" sz="2400" dirty="0"/>
                    </a:p>
                  </a:txBody>
                  <a:tcPr/>
                </a:tc>
              </a:tr>
              <a:tr h="9048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What</a:t>
                      </a:r>
                      <a:r>
                        <a:rPr lang="en-US" sz="2400" baseline="0" dirty="0" smtClean="0"/>
                        <a:t> Rub flour and Butter with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(3) your ---------------------------</a:t>
                      </a:r>
                      <a:endParaRPr lang="en-US" sz="2400" dirty="0"/>
                    </a:p>
                  </a:txBody>
                  <a:tcPr/>
                </a:tc>
              </a:tr>
              <a:tr h="9048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What</a:t>
                      </a:r>
                      <a:r>
                        <a:rPr lang="en-US" sz="2400" baseline="0" dirty="0" smtClean="0"/>
                        <a:t> to add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(4) ---------------------------</a:t>
                      </a:r>
                      <a:endParaRPr lang="en-US" sz="2400" dirty="0"/>
                    </a:p>
                  </a:txBody>
                  <a:tcPr/>
                </a:tc>
              </a:tr>
              <a:tr h="9048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How</a:t>
                      </a:r>
                      <a:r>
                        <a:rPr lang="en-US" sz="2400" baseline="0" dirty="0" smtClean="0"/>
                        <a:t> Long to Bake in the Oven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(5) for -------------------------- minutes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880194" y="2414726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apples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51181" y="3303057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10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07297" y="4191388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fingers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23716" y="5079719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sugar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7499" y="6056050"/>
            <a:ext cx="2672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30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96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7160" y="0"/>
            <a:ext cx="9294922" cy="6858000"/>
          </a:xfrm>
          <a:prstGeom prst="rect">
            <a:avLst/>
          </a:prstGeom>
        </p:spPr>
      </p:pic>
      <p:pic>
        <p:nvPicPr>
          <p:cNvPr id="2" name="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6950" y="2127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0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825623" cy="506027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7031" y="0"/>
            <a:ext cx="11336467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58771" y="3104666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17054" y="4923336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01966" y="2638788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59461" y="5389214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92705" y="3615813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4402" y="1724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9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0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465779" cy="5027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617" y="0"/>
            <a:ext cx="4917768" cy="4974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617" y="4974621"/>
            <a:ext cx="4544905" cy="94742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752078" y="2787588"/>
            <a:ext cx="2281561" cy="177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6431" y="3124940"/>
            <a:ext cx="2210540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6431" y="3949133"/>
            <a:ext cx="4261282" cy="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67361" y="1162975"/>
            <a:ext cx="3213486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84054" y="1482571"/>
            <a:ext cx="280534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584054" y="2567224"/>
            <a:ext cx="3373515" cy="266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84054" y="5228948"/>
            <a:ext cx="4074851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513686" y="4900474"/>
            <a:ext cx="153583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42675" y="203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6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798990" cy="55929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286" y="736848"/>
            <a:ext cx="12162035" cy="500519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1879" y="2832561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5660" y="4920534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18552" y="2462266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16318" y="3298439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18551" y="4018818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616317" y="4920534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1725" y="145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8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70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398" y="0"/>
            <a:ext cx="5096060" cy="6347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438" y="0"/>
            <a:ext cx="481734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686757" y="5646197"/>
            <a:ext cx="3284738" cy="35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507331" y="3657600"/>
            <a:ext cx="3435659" cy="532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1555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7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761" y="0"/>
            <a:ext cx="4645548" cy="598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958" y="0"/>
            <a:ext cx="4376815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589106" y="648070"/>
            <a:ext cx="2290439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21437" y="905522"/>
            <a:ext cx="603682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2458" y="5566299"/>
            <a:ext cx="3675356" cy="532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667136" y="2831978"/>
            <a:ext cx="2902998" cy="35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53561" y="6858000"/>
            <a:ext cx="27787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1555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6847" cy="487131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3" name="E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6025" y="80808"/>
            <a:ext cx="487363" cy="4873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8788" y="243565"/>
            <a:ext cx="9818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will hear a student representative welcoming new students to a university and explaining a little about traditional English meals. You will hear the talk twice. Listen and complete the missing information.   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833280"/>
              </p:ext>
            </p:extLst>
          </p:nvPr>
        </p:nvGraphicFramePr>
        <p:xfrm>
          <a:off x="1174595" y="1302141"/>
          <a:ext cx="10472908" cy="55558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2027"/>
                <a:gridCol w="7910881"/>
              </a:tblGrid>
              <a:tr h="9484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Traditional English</a:t>
                      </a:r>
                      <a:r>
                        <a:rPr lang="en-US" sz="32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Meal</a:t>
                      </a:r>
                      <a:endParaRPr lang="en-US" sz="32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2148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Fish</a:t>
                      </a:r>
                      <a:r>
                        <a:rPr lang="en-US" sz="2400" b="1" baseline="0" dirty="0" smtClean="0"/>
                        <a:t> and Chips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Fried</a:t>
                      </a:r>
                      <a:r>
                        <a:rPr lang="en-US" sz="2400" baseline="0" dirty="0" smtClean="0"/>
                        <a:t> in: (1) deep --------------------------</a:t>
                      </a:r>
                      <a:endParaRPr lang="en-US" sz="2400" dirty="0"/>
                    </a:p>
                  </a:txBody>
                  <a:tcPr/>
                </a:tc>
              </a:tr>
              <a:tr h="92148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Not at all (2) ---------------------------</a:t>
                      </a:r>
                      <a:endParaRPr lang="en-US" sz="2400" dirty="0"/>
                    </a:p>
                  </a:txBody>
                  <a:tcPr/>
                </a:tc>
              </a:tr>
              <a:tr h="92148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popular specially (3) on a -------------------------------- night</a:t>
                      </a:r>
                      <a:endParaRPr lang="en-US" sz="2400" dirty="0"/>
                    </a:p>
                  </a:txBody>
                  <a:tcPr/>
                </a:tc>
              </a:tr>
              <a:tr h="921486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Sunday Lunch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roast</a:t>
                      </a:r>
                      <a:r>
                        <a:rPr lang="en-US" sz="2400" baseline="0" dirty="0" smtClean="0"/>
                        <a:t> meat with (4) -------------------------------</a:t>
                      </a:r>
                      <a:endParaRPr lang="en-US" sz="2400" dirty="0"/>
                    </a:p>
                  </a:txBody>
                  <a:tcPr/>
                </a:tc>
              </a:tr>
              <a:tr h="92148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Traditional eaten at (5) -------------------------------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205491" y="2405848"/>
            <a:ext cx="2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fat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8699" y="3303973"/>
            <a:ext cx="2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healthy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92753" y="4182862"/>
            <a:ext cx="2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Friday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3200" y="5122950"/>
            <a:ext cx="2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vegetables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05961" y="6127897"/>
            <a:ext cx="2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home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13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09998" y="0"/>
            <a:ext cx="6973677" cy="6858000"/>
          </a:xfrm>
          <a:prstGeom prst="rect">
            <a:avLst/>
          </a:prstGeom>
        </p:spPr>
      </p:pic>
      <p:pic>
        <p:nvPicPr>
          <p:cNvPr id="2" name="E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2675" y="203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798990" cy="51490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5544" y="0"/>
            <a:ext cx="10400837" cy="675590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87627" y="1190004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78746" y="3311763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78391" y="5864294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87627" y="4774262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2700" y="148615"/>
            <a:ext cx="487363" cy="4873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26423" y="784593"/>
            <a:ext cx="4957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.VnArial Narrow" panose="020B7200000000000000" pitchFamily="34" charset="0"/>
              </a:rPr>
              <a:t>VI</a:t>
            </a:r>
            <a:r>
              <a:rPr lang="en-US" sz="2000" i="1" dirty="0" smtClean="0">
                <a:latin typeface=".VnArial Narrow" panose="020B7200000000000000" pitchFamily="34" charset="0"/>
              </a:rPr>
              <a:t>. How many artists are they going to present?</a:t>
            </a:r>
          </a:p>
          <a:p>
            <a:endParaRPr lang="en-US" sz="2000" dirty="0">
              <a:latin typeface=".VnArial Narrow" panose="020B7200000000000000" pitchFamily="34" charset="0"/>
            </a:endParaRPr>
          </a:p>
          <a:p>
            <a:r>
              <a:rPr lang="en-US" sz="2000" dirty="0" smtClean="0">
                <a:latin typeface=".VnArial Narrow" panose="020B7200000000000000" pitchFamily="34" charset="0"/>
              </a:rPr>
              <a:t>A. One		2.   Two 		3. Three</a:t>
            </a:r>
            <a:endParaRPr lang="en-US" sz="2000" dirty="0">
              <a:latin typeface=".VnArial Narrow" panose="020B7200000000000000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946181" y="1351274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7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6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3662" y="0"/>
            <a:ext cx="3907620" cy="690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938" y="310717"/>
            <a:ext cx="4218426" cy="487300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87262" y="1376039"/>
            <a:ext cx="1296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36485" y="4740676"/>
            <a:ext cx="3176727" cy="14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4241" y="6606466"/>
            <a:ext cx="2306714" cy="7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446668" y="1953087"/>
            <a:ext cx="2120283" cy="14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560380" y="3453414"/>
            <a:ext cx="3006571" cy="103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8850" y="1746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0939" y="44680"/>
            <a:ext cx="5588424" cy="681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342" y="381740"/>
            <a:ext cx="6414783" cy="3249227"/>
          </a:xfrm>
          <a:prstGeom prst="rect">
            <a:avLst/>
          </a:prstGeom>
        </p:spPr>
      </p:pic>
      <p:pic>
        <p:nvPicPr>
          <p:cNvPr id="2" name="E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2225" y="1380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9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45724" cy="47939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3" name="E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428" y="444503"/>
            <a:ext cx="487363" cy="487363"/>
          </a:xfrm>
          <a:prstGeom prst="rect">
            <a:avLst/>
          </a:prstGeom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557882"/>
              </p:ext>
            </p:extLst>
          </p:nvPr>
        </p:nvGraphicFramePr>
        <p:xfrm>
          <a:off x="1477174" y="1081597"/>
          <a:ext cx="9070894" cy="5258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70894"/>
              </a:tblGrid>
              <a:tr h="575093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SUMMARY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7665"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800" dirty="0" smtClean="0"/>
                        <a:t>Job:         (1)            ----------------------------- officer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8883">
                <a:tc>
                  <a:txBody>
                    <a:bodyPr/>
                    <a:lstStyle/>
                    <a:p>
                      <a:endParaRPr lang="en-US" sz="2800" dirty="0" smtClean="0"/>
                    </a:p>
                    <a:p>
                      <a:r>
                        <a:rPr lang="en-US" sz="2800" dirty="0" smtClean="0"/>
                        <a:t>Years:      (2)            -----------------------------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8883">
                <a:tc>
                  <a:txBody>
                    <a:bodyPr/>
                    <a:lstStyle/>
                    <a:p>
                      <a:endParaRPr lang="en-US" sz="2800" dirty="0" smtClean="0"/>
                    </a:p>
                    <a:p>
                      <a:r>
                        <a:rPr lang="en-US" sz="2800" dirty="0" smtClean="0"/>
                        <a:t>Studied   (3)            ----------------------------- at university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8883">
                <a:tc>
                  <a:txBody>
                    <a:bodyPr/>
                    <a:lstStyle/>
                    <a:p>
                      <a:endParaRPr lang="en-US" sz="2800" dirty="0" smtClean="0"/>
                    </a:p>
                    <a:p>
                      <a:r>
                        <a:rPr lang="en-US" sz="2800" dirty="0" smtClean="0"/>
                        <a:t>Interested</a:t>
                      </a:r>
                      <a:r>
                        <a:rPr lang="en-US" sz="2800" baseline="0" dirty="0" smtClean="0"/>
                        <a:t> in  (4)</a:t>
                      </a:r>
                      <a:r>
                        <a:rPr lang="en-US" sz="2800" dirty="0" smtClean="0"/>
                        <a:t>    ----------------------------- side, not theory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8883">
                <a:tc>
                  <a:txBody>
                    <a:bodyPr/>
                    <a:lstStyle/>
                    <a:p>
                      <a:endParaRPr lang="en-US" sz="2800" dirty="0" smtClean="0"/>
                    </a:p>
                    <a:p>
                      <a:r>
                        <a:rPr lang="en-US" sz="2800" dirty="0" smtClean="0"/>
                        <a:t>Accepted for  (5)    ----------------------------- after</a:t>
                      </a:r>
                      <a:r>
                        <a:rPr lang="en-US" sz="2800" baseline="0" dirty="0" smtClean="0"/>
                        <a:t> graduating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1738" y="181422"/>
            <a:ext cx="1052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will hear a woman talking to some students about her job. You will hear the talk twice. Listen and complete the missing information.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7696" y="2861848"/>
            <a:ext cx="180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5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2559" y="1910651"/>
            <a:ext cx="238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rgbClr val="FF0000"/>
                </a:solidFill>
              </a:rPr>
              <a:t>police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7696" y="3813045"/>
            <a:ext cx="195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rgbClr val="FF0000"/>
                </a:solidFill>
              </a:rPr>
              <a:t>law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1776" y="4751903"/>
            <a:ext cx="220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rgbClr val="FF0000"/>
                </a:solidFill>
              </a:rPr>
              <a:t>practical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27696" y="5690761"/>
            <a:ext cx="149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rgbClr val="FF0000"/>
                </a:solidFill>
              </a:rPr>
              <a:t>training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1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1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2" grpId="0"/>
      <p:bldP spid="14" grpId="0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26043" y="115410"/>
            <a:ext cx="8449069" cy="6622741"/>
          </a:xfrm>
          <a:prstGeom prst="rect">
            <a:avLst/>
          </a:prstGeom>
        </p:spPr>
      </p:pic>
      <p:pic>
        <p:nvPicPr>
          <p:cNvPr id="2" name="E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7450" y="203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6847" cy="48827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720" y="1"/>
            <a:ext cx="9501885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23707" y="3835345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91695" y="6392122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19995" y="4184534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28516" y="2780576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23708" y="2784822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9475" y="1724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46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7552" y="0"/>
            <a:ext cx="5488466" cy="6800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521" y="396664"/>
            <a:ext cx="5602189" cy="58336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46137" y="2148396"/>
            <a:ext cx="2831978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22268" y="1873188"/>
            <a:ext cx="3382392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87766" y="4554245"/>
            <a:ext cx="3719745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51247" y="6427433"/>
            <a:ext cx="2654423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41328" y="2281562"/>
            <a:ext cx="2956265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729274" y="2610036"/>
            <a:ext cx="1296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646941" y="5406500"/>
            <a:ext cx="3852909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9850" y="2644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2357" cy="49715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78958" y="3186931"/>
            <a:ext cx="314261" cy="3107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950" y="307975"/>
            <a:ext cx="487363" cy="487363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7165" y="1382672"/>
            <a:ext cx="11992945" cy="518680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67554" y="3681927"/>
            <a:ext cx="520207" cy="493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42430" y="1848470"/>
            <a:ext cx="563270" cy="5434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3586" y="5923029"/>
            <a:ext cx="526978" cy="56349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67368" y="4194637"/>
            <a:ext cx="538332" cy="57210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41033" y="133165"/>
            <a:ext cx="10049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You will hear five short conversations. You will hear each conversation twice. There is a question for each conversation. Listen and circle the best answer A, B, or C.</a:t>
            </a:r>
            <a:endParaRPr lang="en-US" sz="2000" b="1" i="1" dirty="0"/>
          </a:p>
        </p:txBody>
      </p:sp>
      <p:sp>
        <p:nvSpPr>
          <p:cNvPr id="19" name="Oval 18"/>
          <p:cNvSpPr/>
          <p:nvPr/>
        </p:nvSpPr>
        <p:spPr>
          <a:xfrm>
            <a:off x="451467" y="1848470"/>
            <a:ext cx="674703" cy="5802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>
                  <a:solidFill>
                    <a:srgbClr val="FFFFFF"/>
                  </a:solidFill>
                </a:ln>
              </a:rPr>
              <a:t>b.</a:t>
            </a:r>
            <a:endParaRPr lang="en-US" sz="2800" b="1" dirty="0">
              <a:ln>
                <a:solidFill>
                  <a:srgbClr val="FFFFFF"/>
                </a:solidFill>
              </a:ln>
            </a:endParaRPr>
          </a:p>
        </p:txBody>
      </p:sp>
      <p:sp>
        <p:nvSpPr>
          <p:cNvPr id="16" name="Oval 15"/>
          <p:cNvSpPr/>
          <p:nvPr/>
        </p:nvSpPr>
        <p:spPr>
          <a:xfrm>
            <a:off x="503638" y="1915145"/>
            <a:ext cx="513209" cy="50433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72250" y="4991100"/>
            <a:ext cx="4295775" cy="14954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568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84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2042"/>
            <a:ext cx="4190945" cy="5406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945" y="-19050"/>
            <a:ext cx="3861785" cy="69028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90600" y="3115785"/>
            <a:ext cx="3071674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96792" y="2457450"/>
            <a:ext cx="2913633" cy="31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96792" y="5563803"/>
            <a:ext cx="2636668" cy="133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8418" y="5740040"/>
            <a:ext cx="487363" cy="487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2731" y="142042"/>
            <a:ext cx="4094584" cy="646830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0563225" y="1524000"/>
            <a:ext cx="1584090" cy="14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159283" y="1781175"/>
            <a:ext cx="3195987" cy="12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350479" y="5229225"/>
            <a:ext cx="2146196" cy="10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159283" y="5473084"/>
            <a:ext cx="1470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71608" y="3432376"/>
            <a:ext cx="365744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996" y="3785633"/>
            <a:ext cx="15071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0214" cy="55041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14" name="E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9350" y="234572"/>
            <a:ext cx="487363" cy="4873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2932" y="75604"/>
            <a:ext cx="999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You will hear a talk about TV and radio. You will hear the talk twice. Listen and complete the missing information. </a:t>
            </a:r>
            <a:endParaRPr lang="en-US" sz="2000" b="1" i="1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020631"/>
              </p:ext>
            </p:extLst>
          </p:nvPr>
        </p:nvGraphicFramePr>
        <p:xfrm>
          <a:off x="342900" y="1065405"/>
          <a:ext cx="11544299" cy="56331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5950"/>
                <a:gridCol w="9668349"/>
              </a:tblGrid>
              <a:tr h="154244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TV and radio</a:t>
                      </a:r>
                      <a:r>
                        <a:rPr lang="en-US" sz="2400" b="1" baseline="0" dirty="0" smtClean="0"/>
                        <a:t> in Britain</a:t>
                      </a:r>
                    </a:p>
                    <a:p>
                      <a:r>
                        <a:rPr lang="en-US" sz="2400" baseline="0" dirty="0" smtClean="0"/>
                        <a:t>There are two main broadcasting companies in Britain.</a:t>
                      </a:r>
                    </a:p>
                    <a:p>
                      <a:endParaRPr lang="en-US" sz="2400" baseline="0" dirty="0" smtClean="0"/>
                    </a:p>
                    <a:p>
                      <a:r>
                        <a:rPr lang="en-US" sz="2400" baseline="0" dirty="0" smtClean="0"/>
                        <a:t>One is BBC, the other is (1) </a:t>
                      </a:r>
                      <a:r>
                        <a:rPr lang="en-US" sz="2400" dirty="0" smtClean="0"/>
                        <a:t>………………………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15683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/>
                          </a:solidFill>
                        </a:rPr>
                        <a:t>Radio 1</a:t>
                      </a:r>
                      <a:endParaRPr lang="en-US" sz="2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(2) ……………………… music station with news,</a:t>
                      </a:r>
                      <a:r>
                        <a:rPr lang="en-US" sz="2400" baseline="0" dirty="0" smtClean="0"/>
                        <a:t> and magazine – style programs</a:t>
                      </a:r>
                      <a:endParaRPr lang="en-US" sz="2400" dirty="0"/>
                    </a:p>
                  </a:txBody>
                  <a:tcPr/>
                </a:tc>
              </a:tr>
              <a:tr h="1015683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/>
                          </a:solidFill>
                        </a:rPr>
                        <a:t>Radio 2</a:t>
                      </a:r>
                      <a:endParaRPr lang="en-US" sz="2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(3) ……………………… music</a:t>
                      </a:r>
                      <a:r>
                        <a:rPr lang="en-US" sz="2400" baseline="0" dirty="0" smtClean="0"/>
                        <a:t> and reports on sport</a:t>
                      </a:r>
                      <a:endParaRPr lang="en-US" sz="2400" dirty="0"/>
                    </a:p>
                  </a:txBody>
                  <a:tcPr/>
                </a:tc>
              </a:tr>
              <a:tr h="1015683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/>
                          </a:solidFill>
                        </a:rPr>
                        <a:t>Radio 3</a:t>
                      </a:r>
                      <a:endParaRPr lang="en-US" sz="2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(4) ……………………… music</a:t>
                      </a:r>
                      <a:endParaRPr lang="en-US" sz="2400" dirty="0"/>
                    </a:p>
                  </a:txBody>
                  <a:tcPr/>
                </a:tc>
              </a:tr>
              <a:tr h="103165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/>
                          </a:solidFill>
                        </a:rPr>
                        <a:t>Radio 4</a:t>
                      </a:r>
                      <a:endParaRPr lang="en-US" sz="2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(5) ……………………… programs, drama, general interest programs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375131" y="5983264"/>
            <a:ext cx="117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rgbClr val="FF0000"/>
                </a:solidFill>
              </a:rPr>
              <a:t>New</a:t>
            </a:r>
            <a:r>
              <a:rPr lang="en-US" sz="2400" dirty="0" smtClean="0">
                <a:solidFill>
                  <a:srgbClr val="FF0000"/>
                </a:solidFill>
                <a:latin typeface=".VnArial" panose="020B7200000000000000" pitchFamily="34" charset="0"/>
              </a:rPr>
              <a:t>s</a:t>
            </a:r>
            <a:endParaRPr lang="en-US" sz="2400" dirty="0">
              <a:solidFill>
                <a:srgbClr val="FF0000"/>
              </a:solidFill>
              <a:latin typeface=".VnArial" panose="020B7200000000000000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7991" y="4966950"/>
            <a:ext cx="158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rgbClr val="FF0000"/>
                </a:solidFill>
              </a:rPr>
              <a:t>Classical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75131" y="3950636"/>
            <a:ext cx="122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rgbClr val="FF0000"/>
                </a:solidFill>
              </a:rPr>
              <a:t>Light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75131" y="2917498"/>
            <a:ext cx="70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POP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7362" y="2121394"/>
            <a:ext cx="6382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IBA – Independent Broadcasting Authority)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5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369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5824" y="0"/>
            <a:ext cx="9070798" cy="675590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757779" y="2024109"/>
            <a:ext cx="33646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152878" y="1704513"/>
            <a:ext cx="1455938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75860" y="3275860"/>
            <a:ext cx="164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147177" y="3275860"/>
            <a:ext cx="532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30788" y="3604334"/>
            <a:ext cx="1296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75824" y="3604334"/>
            <a:ext cx="2470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79542" y="4705165"/>
            <a:ext cx="1180730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851037" y="3604334"/>
            <a:ext cx="17577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22416" y="5033639"/>
            <a:ext cx="3231471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9825" y="2127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8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763480" cy="49715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3" name="E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7425" y="234688"/>
            <a:ext cx="487363" cy="4873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4400" y="20253"/>
            <a:ext cx="10334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You will hear a talk about staying safe on campus. You will hear the talk twice. Listen and circle the best answer A, B, or C. </a:t>
            </a:r>
            <a:endParaRPr lang="en-US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5275" y="711585"/>
            <a:ext cx="11744325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300" b="1" i="1" dirty="0" smtClean="0"/>
              <a:t>What is the talk mainly about?</a:t>
            </a:r>
          </a:p>
          <a:p>
            <a:r>
              <a:rPr lang="en-US" sz="2300" dirty="0"/>
              <a:t>	</a:t>
            </a:r>
            <a:r>
              <a:rPr lang="en-US" sz="2300" dirty="0" smtClean="0"/>
              <a:t>a. campus		b. crimes		c. security</a:t>
            </a:r>
          </a:p>
          <a:p>
            <a:endParaRPr lang="en-US" sz="2300" dirty="0" smtClean="0"/>
          </a:p>
          <a:p>
            <a:pPr marL="342900" indent="-342900">
              <a:buAutoNum type="arabicPeriod"/>
            </a:pPr>
            <a:r>
              <a:rPr lang="en-US" sz="2300" b="1" i="1" dirty="0" smtClean="0"/>
              <a:t>When can students ask a security officer to walk home with them?</a:t>
            </a:r>
          </a:p>
          <a:p>
            <a:pPr lvl="1"/>
            <a:r>
              <a:rPr lang="en-US" sz="2300" dirty="0"/>
              <a:t>	</a:t>
            </a:r>
            <a:r>
              <a:rPr lang="en-US" sz="2300" dirty="0" smtClean="0"/>
              <a:t>a. in the evening	b. after dark		c. late at night</a:t>
            </a:r>
          </a:p>
          <a:p>
            <a:pPr lvl="1"/>
            <a:endParaRPr lang="en-US" sz="2300" dirty="0" smtClean="0"/>
          </a:p>
          <a:p>
            <a:pPr marL="342900" indent="-342900">
              <a:buAutoNum type="arabicPeriod"/>
            </a:pPr>
            <a:r>
              <a:rPr lang="en-US" sz="2300" b="1" i="1" dirty="0" smtClean="0"/>
              <a:t>What does the security officer say students should do if they want to go home late at night and they feel nervous?</a:t>
            </a:r>
          </a:p>
          <a:p>
            <a:pPr lvl="2"/>
            <a:r>
              <a:rPr lang="en-US" sz="2300" dirty="0" smtClean="0"/>
              <a:t>a. They should ring the campus security.</a:t>
            </a:r>
          </a:p>
          <a:p>
            <a:pPr lvl="2"/>
            <a:r>
              <a:rPr lang="en-US" sz="2300" dirty="0" smtClean="0"/>
              <a:t>b. They should study in the library.</a:t>
            </a:r>
          </a:p>
          <a:p>
            <a:pPr lvl="2"/>
            <a:r>
              <a:rPr lang="en-US" sz="2300" dirty="0" smtClean="0"/>
              <a:t>c. They should go home alone.	</a:t>
            </a:r>
          </a:p>
          <a:p>
            <a:pPr marL="342900" indent="-342900">
              <a:buAutoNum type="arabicPeriod"/>
            </a:pPr>
            <a:endParaRPr lang="en-US" sz="2300" dirty="0" smtClean="0"/>
          </a:p>
          <a:p>
            <a:pPr marL="342900" indent="-342900">
              <a:buAutoNum type="arabicPeriod"/>
            </a:pPr>
            <a:r>
              <a:rPr lang="en-US" sz="2300" b="1" i="1" dirty="0" smtClean="0"/>
              <a:t>What </a:t>
            </a:r>
            <a:r>
              <a:rPr lang="en-US" sz="2300" b="1" i="1" dirty="0"/>
              <a:t>does the security officer </a:t>
            </a:r>
            <a:r>
              <a:rPr lang="en-US" sz="2300" b="1" i="1" dirty="0" smtClean="0"/>
              <a:t>say about national and on campus emergency numbers?</a:t>
            </a:r>
          </a:p>
          <a:p>
            <a:pPr lvl="1"/>
            <a:r>
              <a:rPr lang="en-US" sz="2300" dirty="0"/>
              <a:t>	</a:t>
            </a:r>
            <a:r>
              <a:rPr lang="en-US" sz="2300" dirty="0" smtClean="0"/>
              <a:t>a. They are both 999	b. They are both 333	c. They are not the same </a:t>
            </a:r>
          </a:p>
          <a:p>
            <a:pPr lvl="1"/>
            <a:endParaRPr lang="en-US" sz="2300" dirty="0" smtClean="0"/>
          </a:p>
          <a:p>
            <a:pPr marL="342900" indent="-342900">
              <a:buAutoNum type="arabicPeriod"/>
            </a:pPr>
            <a:r>
              <a:rPr lang="en-US" sz="2300" b="1" i="1" dirty="0" smtClean="0"/>
              <a:t>Why should students call 3333 in the emergency on campus?</a:t>
            </a:r>
          </a:p>
          <a:p>
            <a:r>
              <a:rPr lang="en-US" sz="2300" dirty="0" smtClean="0"/>
              <a:t>	a. 999 does not work	b. It is confusing		c. It is faster 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563799" y="2123758"/>
            <a:ext cx="564434" cy="56474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88841" y="1075993"/>
            <a:ext cx="564434" cy="56474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73866" y="3433941"/>
            <a:ext cx="564434" cy="56474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63799" y="5247943"/>
            <a:ext cx="564434" cy="56474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46091" y="6312309"/>
            <a:ext cx="564434" cy="56474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2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12559" cy="496008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3623" y="8646"/>
            <a:ext cx="10577768" cy="68493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40915" y="2926839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92732" y="4115726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92732" y="5380331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25130" y="2383518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25130" y="3640708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48773" y="86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2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974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43125" y="0"/>
            <a:ext cx="8001000" cy="6800254"/>
          </a:xfrm>
          <a:prstGeom prst="rect">
            <a:avLst/>
          </a:prstGeom>
        </p:spPr>
      </p:pic>
      <p:pic>
        <p:nvPicPr>
          <p:cNvPr id="2" name="E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7925" y="2222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17"/>
            <a:ext cx="772357" cy="48736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pic>
        <p:nvPicPr>
          <p:cNvPr id="9" name="E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4600" y="57018"/>
            <a:ext cx="487363" cy="4873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6775" y="161925"/>
            <a:ext cx="1053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You will hear a talk about nutrition. You will hear the talk twice. Listen and complete the missing information.</a:t>
            </a:r>
            <a:endParaRPr lang="en-US" sz="2000" b="1" i="1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7671"/>
              </p:ext>
            </p:extLst>
          </p:nvPr>
        </p:nvGraphicFramePr>
        <p:xfrm>
          <a:off x="515127" y="890379"/>
          <a:ext cx="10905681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681"/>
              </a:tblGrid>
              <a:tr h="390847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SUMMARY</a:t>
                      </a:r>
                      <a:endParaRPr lang="en-US" sz="2400" b="1" dirty="0"/>
                    </a:p>
                  </a:txBody>
                  <a:tcPr/>
                </a:tc>
              </a:tr>
              <a:tr h="46119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Topic: </a:t>
                      </a:r>
                      <a:r>
                        <a:rPr lang="en-US" sz="2400" dirty="0" err="1" smtClean="0"/>
                        <a:t>Healty</a:t>
                      </a:r>
                      <a:r>
                        <a:rPr lang="en-US" sz="2400" dirty="0" smtClean="0"/>
                        <a:t> Eating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accent2"/>
                          </a:solidFill>
                        </a:rPr>
                        <a:t>Definition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Reason why</a:t>
                      </a:r>
                      <a:r>
                        <a:rPr lang="en-US" sz="2400" baseline="0" dirty="0" smtClean="0"/>
                        <a:t> people don’t (</a:t>
                      </a:r>
                      <a:r>
                        <a:rPr lang="en-US" sz="2400" b="1" baseline="0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r>
                        <a:rPr lang="en-US" sz="2400" baseline="0" dirty="0" smtClean="0"/>
                        <a:t>) ……………………….. properly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aseline="0" dirty="0" smtClean="0"/>
                        <a:t>Ideas for (</a:t>
                      </a:r>
                      <a:r>
                        <a:rPr lang="en-US" sz="2400" baseline="0" dirty="0" smtClean="0">
                          <a:solidFill>
                            <a:srgbClr val="00B0F0"/>
                          </a:solidFill>
                        </a:rPr>
                        <a:t>2</a:t>
                      </a:r>
                      <a:r>
                        <a:rPr lang="en-US" sz="2400" baseline="0" dirty="0" smtClean="0"/>
                        <a:t>) ……………………….. the situation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aseline="0" dirty="0" smtClean="0"/>
                        <a:t>Healthy Eating is: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aseline="0" dirty="0" smtClean="0"/>
                        <a:t>(</a:t>
                      </a:r>
                      <a:r>
                        <a:rPr lang="en-US" sz="2400" baseline="0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r>
                        <a:rPr lang="en-US" sz="2400" baseline="0" dirty="0" smtClean="0"/>
                        <a:t>) Balanced ………………………..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aseline="0" dirty="0" smtClean="0"/>
                        <a:t>Eating the right amount of (</a:t>
                      </a:r>
                      <a:r>
                        <a:rPr lang="en-US" sz="2400" baseline="0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r>
                        <a:rPr lang="en-US" sz="2400" baseline="0" dirty="0" smtClean="0"/>
                        <a:t>) ………………………..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aseline="0" dirty="0" smtClean="0"/>
                        <a:t>       Note: a balanced diet includes meat, vegetables, (</a:t>
                      </a:r>
                      <a:r>
                        <a:rPr lang="en-US" sz="2400" baseline="0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r>
                        <a:rPr lang="en-US" sz="2400" baseline="0" dirty="0" smtClean="0"/>
                        <a:t>) ……………………….., cereals and diary food.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310064" y="2470154"/>
            <a:ext cx="82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eat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96799" y="3002899"/>
            <a:ext cx="1455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improve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3178" y="4093684"/>
            <a:ext cx="1003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diet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22227" y="4649349"/>
            <a:ext cx="1837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food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54940" y="5172569"/>
            <a:ext cx="1136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fruit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8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318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18406" y="0"/>
            <a:ext cx="7449569" cy="6857999"/>
          </a:xfrm>
          <a:prstGeom prst="rect">
            <a:avLst/>
          </a:prstGeom>
        </p:spPr>
      </p:pic>
      <p:pic>
        <p:nvPicPr>
          <p:cNvPr id="3" name="E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3150" y="984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4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784862" cy="57227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4862" y="47052"/>
            <a:ext cx="11407137" cy="674436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264348" y="1904645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64348" y="3677027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64347" y="5880369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21768" y="3677027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21769" y="2953356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9825" y="84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3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945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040" y="0"/>
            <a:ext cx="6178666" cy="5229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875" y="841"/>
            <a:ext cx="5760699" cy="68571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382882" y="2985210"/>
            <a:ext cx="3213717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83512" y="5167544"/>
            <a:ext cx="27964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347534" y="1857375"/>
            <a:ext cx="5140678" cy="295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389615" y="3787254"/>
            <a:ext cx="2278510" cy="132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347534" y="4101483"/>
            <a:ext cx="95878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493895" y="6357707"/>
            <a:ext cx="2077375" cy="17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47534" y="6640497"/>
            <a:ext cx="2392670" cy="7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E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212" y="1460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2357" cy="55041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22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8372" y="0"/>
            <a:ext cx="10262331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87750" y="2840776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87749" y="3641517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87748" y="5778860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93688" y="4107395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593689" y="2846887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5050" y="1725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311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165389" cy="6570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325" y="639191"/>
            <a:ext cx="3961558" cy="498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447" y="523875"/>
            <a:ext cx="3783040" cy="5638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083076" y="1509204"/>
            <a:ext cx="2840854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82571" y="2388094"/>
            <a:ext cx="1890944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34501" y="4971495"/>
            <a:ext cx="3178206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53105" y="2228295"/>
            <a:ext cx="1553592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13155" y="5521911"/>
            <a:ext cx="31870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31994" y="5215176"/>
            <a:ext cx="2268245" cy="177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836458" y="3742578"/>
            <a:ext cx="21750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E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19482" y="2050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9091" cy="48827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13" name="E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8875" y="194738"/>
            <a:ext cx="487363" cy="4873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45732" y="4035500"/>
            <a:ext cx="1078635" cy="2776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3450" y="194738"/>
            <a:ext cx="1025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You will hear a woman describe her job. You will hear the talk twice. Listen and complete the missing information.</a:t>
            </a:r>
            <a:endParaRPr lang="en-US" sz="2000" b="1" i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630166"/>
              </p:ext>
            </p:extLst>
          </p:nvPr>
        </p:nvGraphicFramePr>
        <p:xfrm>
          <a:off x="431800" y="1059390"/>
          <a:ext cx="11531600" cy="570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31600"/>
              </a:tblGrid>
              <a:tr h="74958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4000" b="1" dirty="0" smtClean="0">
                          <a:solidFill>
                            <a:schemeClr val="accent2"/>
                          </a:solidFill>
                        </a:rPr>
                        <a:t>Alice’s Job</a:t>
                      </a:r>
                      <a:endParaRPr lang="en-US" sz="40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495377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b="1" dirty="0" smtClean="0">
                          <a:solidFill>
                            <a:srgbClr val="00B050"/>
                          </a:solidFill>
                        </a:rPr>
                        <a:t>She works on farm.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	</a:t>
                      </a:r>
                      <a:r>
                        <a:rPr lang="en-US" sz="2800" dirty="0" smtClean="0"/>
                        <a:t>- Grow (1) …………………………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	- keeps chicken, ducks and diary (2) …………………………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	- Worst part of job: going out in winter to feed (3) …………………………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	- Likes working outdoors in the summer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	- Trucks deliver to (4) ………………………… 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	- Supplies local shops with milk, eggs, cheese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	- Sells directly to (5) the ………………………… in farm shop 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614324" y="2377133"/>
            <a:ext cx="1056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fruit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97445" y="2977210"/>
            <a:ext cx="97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cows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4475" y="3542218"/>
            <a:ext cx="168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animals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0767" y="4682184"/>
            <a:ext cx="2210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supermarkets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18492" y="5853759"/>
            <a:ext cx="154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public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4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60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2469" y="0"/>
            <a:ext cx="10210431" cy="6753225"/>
          </a:xfrm>
          <a:prstGeom prst="rect">
            <a:avLst/>
          </a:prstGeom>
        </p:spPr>
      </p:pic>
      <p:pic>
        <p:nvPicPr>
          <p:cNvPr id="2" name="E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3650" y="184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6847" cy="47825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134" y="106524"/>
            <a:ext cx="1028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You will hear a talk about tourism. You will hear the talk twice. Listen and circle the answer A, B, or C</a:t>
            </a:r>
            <a:endParaRPr lang="en-US" sz="2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68423" y="937521"/>
            <a:ext cx="1154078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smtClean="0">
                <a:cs typeface="Times New Roman" panose="02020603050405020304" pitchFamily="18" charset="0"/>
              </a:rPr>
              <a:t>What are tourists advised not to wear in the street?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cs typeface="Times New Roman" panose="02020603050405020304" pitchFamily="18" charset="0"/>
              </a:rPr>
              <a:t>A. expensive jewelry	B. cameras			C. expensive clothes</a:t>
            </a:r>
          </a:p>
          <a:p>
            <a:endParaRPr lang="en-US" sz="2400" dirty="0" smtClean="0"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cs typeface="Times New Roman" panose="02020603050405020304" pitchFamily="18" charset="0"/>
              </a:rPr>
              <a:t>2. Where should tourists not to go after dark?</a:t>
            </a:r>
          </a:p>
          <a:p>
            <a:pPr lvl="1"/>
            <a:r>
              <a:rPr lang="en-US" sz="2400" dirty="0" smtClean="0">
                <a:cs typeface="Times New Roman" panose="02020603050405020304" pitchFamily="18" charset="0"/>
              </a:rPr>
              <a:t>	A. cash machines		B. dark places		C. lonely places</a:t>
            </a:r>
          </a:p>
          <a:p>
            <a:pPr lvl="1"/>
            <a:endParaRPr lang="en-US" sz="2400" dirty="0" smtClean="0"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cs typeface="Times New Roman" panose="02020603050405020304" pitchFamily="18" charset="0"/>
              </a:rPr>
              <a:t>3. What did the travel advisor think about India?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cs typeface="Times New Roman" panose="02020603050405020304" pitchFamily="18" charset="0"/>
              </a:rPr>
              <a:t>A. It was dangerous		B.  It was organized	C. It was safe</a:t>
            </a:r>
          </a:p>
          <a:p>
            <a:endParaRPr lang="en-US" sz="2400" dirty="0" smtClean="0"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cs typeface="Times New Roman" panose="02020603050405020304" pitchFamily="18" charset="0"/>
              </a:rPr>
              <a:t>4. Why does the speaker recommend going to India with a tour group?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cs typeface="Times New Roman" panose="02020603050405020304" pitchFamily="18" charset="0"/>
              </a:rPr>
              <a:t>A. Because it’s more fun		B. because it’s less risky	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cs typeface="Times New Roman" panose="02020603050405020304" pitchFamily="18" charset="0"/>
              </a:rPr>
              <a:t>C. because they don’t need cash</a:t>
            </a:r>
          </a:p>
          <a:p>
            <a:endParaRPr lang="en-US" sz="2400" dirty="0" smtClean="0"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cs typeface="Times New Roman" panose="02020603050405020304" pitchFamily="18" charset="0"/>
              </a:rPr>
              <a:t>5. What did the tour guide tell the tourists not to do?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cs typeface="Times New Roman" panose="02020603050405020304" pitchFamily="18" charset="0"/>
              </a:rPr>
              <a:t>A. speak their own language		B. go with the people they don’t know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cs typeface="Times New Roman" panose="02020603050405020304" pitchFamily="18" charset="0"/>
              </a:rPr>
              <a:t>C. Be nice and friendly  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89786" y="1341277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85062" y="2427381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97941" y="3504196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64446" y="4621151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764445" y="6096572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E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5763" y="2391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1927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654" y="0"/>
            <a:ext cx="4760820" cy="6480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024" y="0"/>
            <a:ext cx="4150895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77048" y="3062796"/>
            <a:ext cx="25035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26928" y="6223247"/>
            <a:ext cx="19619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61573" y="3169328"/>
            <a:ext cx="1898342" cy="103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62548" y="1376039"/>
            <a:ext cx="16394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7048" y="5557421"/>
            <a:ext cx="3506680" cy="44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3150" y="698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008217" cy="6858000"/>
          </a:xfrm>
          <a:prstGeom prst="rect">
            <a:avLst/>
          </a:prstGeom>
        </p:spPr>
      </p:pic>
      <p:pic>
        <p:nvPicPr>
          <p:cNvPr id="2" name="E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54882" y="6036816"/>
            <a:ext cx="487363" cy="487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4302" y="-63671"/>
            <a:ext cx="6177698" cy="6188246"/>
          </a:xfrm>
          <a:prstGeom prst="rect">
            <a:avLst/>
          </a:prstGeom>
        </p:spPr>
      </p:pic>
      <p:pic>
        <p:nvPicPr>
          <p:cNvPr id="7" name="E2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65763" y="2391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92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45724" cy="49715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pic>
        <p:nvPicPr>
          <p:cNvPr id="8" name="E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9825" y="172428"/>
            <a:ext cx="487363" cy="4873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5724" y="62166"/>
            <a:ext cx="10229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You will hear a conversation about climbing club. You will hear the conversation twice. Listen and complete the missing information. </a:t>
            </a:r>
            <a:endParaRPr lang="en-US" sz="2000" b="1" i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11313"/>
              </p:ext>
            </p:extLst>
          </p:nvPr>
        </p:nvGraphicFramePr>
        <p:xfrm>
          <a:off x="428624" y="868228"/>
          <a:ext cx="11763375" cy="5923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7119"/>
                <a:gridCol w="8116256"/>
              </a:tblGrid>
              <a:tr h="74038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accent2"/>
                          </a:solidFill>
                        </a:rPr>
                        <a:t>Mountain High Climbing Club</a:t>
                      </a:r>
                      <a:endParaRPr lang="en-US" sz="2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4038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Name</a:t>
                      </a:r>
                      <a:endParaRPr lang="en-US" sz="30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(1)</a:t>
                      </a:r>
                      <a:r>
                        <a:rPr lang="en-US" sz="3000" baseline="0" dirty="0" smtClean="0"/>
                        <a:t> Andrew ……………………… </a:t>
                      </a:r>
                      <a:endParaRPr lang="en-US" sz="3000" dirty="0"/>
                    </a:p>
                  </a:txBody>
                  <a:tcPr/>
                </a:tc>
              </a:tr>
              <a:tr h="74038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Age</a:t>
                      </a:r>
                      <a:endParaRPr lang="en-US" sz="30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(2) </a:t>
                      </a:r>
                      <a:r>
                        <a:rPr lang="en-US" sz="3000" baseline="0" dirty="0" smtClean="0"/>
                        <a:t>………………………</a:t>
                      </a:r>
                      <a:endParaRPr lang="en-US" sz="3000" dirty="0"/>
                    </a:p>
                  </a:txBody>
                  <a:tcPr/>
                </a:tc>
              </a:tr>
              <a:tr h="74038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Address</a:t>
                      </a:r>
                      <a:endParaRPr lang="en-US" sz="30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(3) </a:t>
                      </a:r>
                      <a:r>
                        <a:rPr lang="en-US" sz="3000" baseline="0" dirty="0" smtClean="0"/>
                        <a:t>……………………… </a:t>
                      </a:r>
                      <a:r>
                        <a:rPr lang="en-US" sz="3000" baseline="0" dirty="0" err="1" smtClean="0"/>
                        <a:t>Highbury</a:t>
                      </a:r>
                      <a:r>
                        <a:rPr lang="en-US" sz="3000" baseline="0" dirty="0" smtClean="0"/>
                        <a:t> Square</a:t>
                      </a:r>
                      <a:endParaRPr lang="en-US" sz="3000" dirty="0"/>
                    </a:p>
                  </a:txBody>
                  <a:tcPr/>
                </a:tc>
              </a:tr>
              <a:tr h="74038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Area</a:t>
                      </a:r>
                      <a:endParaRPr lang="en-US" sz="30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(4) </a:t>
                      </a:r>
                      <a:r>
                        <a:rPr lang="en-US" sz="3000" baseline="0" dirty="0" smtClean="0"/>
                        <a:t>………………………, W1</a:t>
                      </a:r>
                      <a:endParaRPr lang="en-US" sz="3000" dirty="0"/>
                    </a:p>
                  </a:txBody>
                  <a:tcPr/>
                </a:tc>
              </a:tr>
              <a:tr h="74038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Telephone No</a:t>
                      </a:r>
                      <a:endParaRPr lang="en-US" sz="30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(5) 07209</a:t>
                      </a:r>
                      <a:r>
                        <a:rPr lang="en-US" sz="3000" baseline="0" dirty="0" smtClean="0"/>
                        <a:t>………………………</a:t>
                      </a:r>
                      <a:endParaRPr lang="en-US" sz="3000" dirty="0"/>
                    </a:p>
                  </a:txBody>
                  <a:tcPr/>
                </a:tc>
              </a:tr>
              <a:tr h="74038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Health problem</a:t>
                      </a:r>
                      <a:endParaRPr lang="en-US" sz="30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No</a:t>
                      </a:r>
                      <a:endParaRPr lang="en-US" sz="3000" dirty="0"/>
                    </a:p>
                  </a:txBody>
                  <a:tcPr/>
                </a:tc>
              </a:tr>
              <a:tr h="740387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Previous experience</a:t>
                      </a:r>
                      <a:endParaRPr lang="en-US" sz="30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None, Some, Extensive</a:t>
                      </a:r>
                      <a:r>
                        <a:rPr lang="en-US" sz="3000" baseline="0" dirty="0" smtClean="0"/>
                        <a:t> </a:t>
                      </a:r>
                      <a:endParaRPr lang="en-US" sz="3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302869" y="1548825"/>
            <a:ext cx="3133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Metcalfe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0760" y="2275366"/>
            <a:ext cx="12251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21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6372" y="3033699"/>
            <a:ext cx="1269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43A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6038" y="3772982"/>
            <a:ext cx="16234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London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3793" y="4502740"/>
            <a:ext cx="1698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571324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24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955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461639"/>
            <a:ext cx="6202919" cy="6107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942" y="934883"/>
            <a:ext cx="6048281" cy="5923117"/>
          </a:xfrm>
          <a:prstGeom prst="rect">
            <a:avLst/>
          </a:prstGeom>
        </p:spPr>
      </p:pic>
      <p:pic>
        <p:nvPicPr>
          <p:cNvPr id="2" name="E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0636" y="2179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2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25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TAXIS4U</a:t>
            </a:r>
            <a:endParaRPr lang="en-US" sz="5400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181584"/>
              </p:ext>
            </p:extLst>
          </p:nvPr>
        </p:nvGraphicFramePr>
        <p:xfrm>
          <a:off x="710214" y="941033"/>
          <a:ext cx="10643586" cy="58656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7285"/>
                <a:gridCol w="7616301"/>
              </a:tblGrid>
              <a:tr h="72893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NAME OF</a:t>
                      </a:r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</a:rPr>
                        <a:t> PASSENGER: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SAM</a:t>
                      </a:r>
                      <a:r>
                        <a:rPr lang="en-US" sz="2400" baseline="0" dirty="0" smtClean="0"/>
                        <a:t> WILLIAMS</a:t>
                      </a:r>
                      <a:endParaRPr lang="en-US" sz="2400" dirty="0"/>
                    </a:p>
                  </a:txBody>
                  <a:tcPr/>
                </a:tc>
              </a:tr>
              <a:tr h="125816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PICK UP</a:t>
                      </a:r>
                    </a:p>
                    <a:p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DATE AND TIME: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(1) Wed</a:t>
                      </a:r>
                      <a:r>
                        <a:rPr lang="en-US" sz="2400" baseline="0" dirty="0" smtClean="0"/>
                        <a:t> 6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baseline="0" dirty="0" smtClean="0"/>
                        <a:t> July…………………………….</a:t>
                      </a:r>
                      <a:endParaRPr lang="en-US" sz="2400" dirty="0"/>
                    </a:p>
                  </a:txBody>
                  <a:tcPr/>
                </a:tc>
              </a:tr>
              <a:tr h="233659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PICK-UP POINT:</a:t>
                      </a:r>
                    </a:p>
                    <a:p>
                      <a:endParaRPr lang="en-US" sz="2400" dirty="0" smtClean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NO. &amp;</a:t>
                      </a:r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</a:rPr>
                        <a:t> STREET: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</a:rPr>
                        <a:t>TOWN:</a:t>
                      </a:r>
                    </a:p>
                    <a:p>
                      <a:r>
                        <a:rPr lang="en-US" sz="2400" baseline="0" dirty="0" smtClean="0">
                          <a:solidFill>
                            <a:srgbClr val="0070C0"/>
                          </a:solidFill>
                        </a:rPr>
                        <a:t>POSTCODE: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(2) …………………………WILLOWSIDE</a:t>
                      </a:r>
                      <a:r>
                        <a:rPr lang="en-US" sz="2400" baseline="0" dirty="0" smtClean="0"/>
                        <a:t> BANK</a:t>
                      </a:r>
                      <a:endParaRPr lang="en-US" sz="24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(3) </a:t>
                      </a:r>
                      <a:r>
                        <a:rPr lang="en-US" sz="2400" baseline="0" dirty="0" smtClean="0"/>
                        <a:t>………………………………………</a:t>
                      </a:r>
                      <a:endParaRPr lang="en-US" sz="2400" dirty="0" smtClean="0"/>
                    </a:p>
                    <a:p>
                      <a:r>
                        <a:rPr lang="en-US" sz="2400" dirty="0" smtClean="0"/>
                        <a:t>(4)</a:t>
                      </a:r>
                      <a:r>
                        <a:rPr lang="en-US" sz="2400" baseline="0" dirty="0" smtClean="0"/>
                        <a:t> ………………………………………</a:t>
                      </a:r>
                      <a:endParaRPr lang="en-US" sz="2400" dirty="0"/>
                    </a:p>
                  </a:txBody>
                  <a:tcPr/>
                </a:tc>
              </a:tr>
              <a:tr h="71895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MOBILE NUMBER: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(5) 07789……………………….</a:t>
                      </a:r>
                      <a:endParaRPr lang="en-US" sz="2400" dirty="0"/>
                    </a:p>
                  </a:txBody>
                  <a:tcPr/>
                </a:tc>
              </a:tr>
              <a:tr h="71895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DESTINATION: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HEATHROW - TERMINAL</a:t>
                      </a:r>
                      <a:r>
                        <a:rPr lang="en-US" sz="2400" baseline="0" dirty="0" smtClean="0"/>
                        <a:t> 5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21082" y="4325830"/>
            <a:ext cx="203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rgbClr val="FF0000"/>
                </a:solidFill>
              </a:rPr>
              <a:t>ABINGDON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3125" y="4787495"/>
            <a:ext cx="1748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smtClean="0">
                <a:solidFill>
                  <a:srgbClr val="FF0000"/>
                </a:solidFill>
              </a:rPr>
              <a:t>OX143HB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6613" y="1990144"/>
            <a:ext cx="122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3:30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5961" y="5612405"/>
            <a:ext cx="169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vi-VN" sz="2400" dirty="0" smtClean="0">
                <a:solidFill>
                  <a:srgbClr val="FF0000"/>
                </a:solidFill>
              </a:rPr>
              <a:t>612744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3036" y="3593252"/>
            <a:ext cx="122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rgbClr val="FF0000"/>
                </a:solidFill>
              </a:rPr>
              <a:t>60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690593" cy="5326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3</a:t>
            </a:r>
            <a:endParaRPr lang="en-US" dirty="0"/>
          </a:p>
        </p:txBody>
      </p:sp>
      <p:pic>
        <p:nvPicPr>
          <p:cNvPr id="11" name="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9325" y="2435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2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95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4278" y="310718"/>
            <a:ext cx="6156613" cy="5921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891" y="852710"/>
            <a:ext cx="5770773" cy="548594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388093" y="5033643"/>
            <a:ext cx="2894121" cy="266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460419" y="3062796"/>
            <a:ext cx="1296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89395" y="4527611"/>
            <a:ext cx="1038688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282214" y="5415382"/>
            <a:ext cx="790112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424905" y="1820375"/>
            <a:ext cx="3213717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0300" y="1789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1106" cy="55041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05697" y="64118"/>
            <a:ext cx="7016362" cy="67938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06057" y="1521364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19957" y="2954319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6058" y="3467755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9957" y="4635068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06057" y="6428781"/>
            <a:ext cx="466661" cy="46587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4100" y="2256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4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197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190260" cy="6793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397" y="195309"/>
            <a:ext cx="5373138" cy="66626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94120" y="4048218"/>
            <a:ext cx="985422" cy="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3980" y="6205491"/>
            <a:ext cx="3938727" cy="14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3980" y="2459115"/>
            <a:ext cx="3042082" cy="29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83402" y="2179468"/>
            <a:ext cx="1296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4305670"/>
            <a:ext cx="701336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52729" y="3151572"/>
            <a:ext cx="3728622" cy="266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15884" y="3488924"/>
            <a:ext cx="736845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767961" y="5956917"/>
            <a:ext cx="2006354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6025" y="1953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866</Words>
  <Application>Microsoft Office PowerPoint</Application>
  <PresentationFormat>Widescreen</PresentationFormat>
  <Paragraphs>272</Paragraphs>
  <Slides>52</Slides>
  <Notes>0</Notes>
  <HiddenSlides>0</HiddenSlides>
  <MMClips>52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.VnArial</vt:lpstr>
      <vt:lpstr>.VnArial Narrow</vt:lpstr>
      <vt:lpstr>Arial</vt:lpstr>
      <vt:lpstr>Calibri</vt:lpstr>
      <vt:lpstr>Calibri Light</vt:lpstr>
      <vt:lpstr>Times New Roman</vt:lpstr>
      <vt:lpstr>Office Theme</vt:lpstr>
      <vt:lpstr>  LISTENING GENERAL ENGLISH 3 </vt:lpstr>
      <vt:lpstr>1</vt:lpstr>
      <vt:lpstr>PowerPoint Presentation</vt:lpstr>
      <vt:lpstr>2</vt:lpstr>
      <vt:lpstr>PowerPoint Presentation</vt:lpstr>
      <vt:lpstr>TAXIS4U</vt:lpstr>
      <vt:lpstr>PowerPoint Presentation</vt:lpstr>
      <vt:lpstr>4</vt:lpstr>
      <vt:lpstr>PowerPoint Presentation</vt:lpstr>
      <vt:lpstr>5</vt:lpstr>
      <vt:lpstr>PowerPoint Presentation</vt:lpstr>
      <vt:lpstr>6</vt:lpstr>
      <vt:lpstr>PowerPoint Presentation</vt:lpstr>
      <vt:lpstr>7</vt:lpstr>
      <vt:lpstr>PowerPoint Presentation</vt:lpstr>
      <vt:lpstr>8</vt:lpstr>
      <vt:lpstr>PowerPoint Presentation</vt:lpstr>
      <vt:lpstr>9</vt:lpstr>
      <vt:lpstr>PowerPoint Presentation</vt:lpstr>
      <vt:lpstr>10</vt:lpstr>
      <vt:lpstr>PowerPoint Presentation</vt:lpstr>
      <vt:lpstr>11</vt:lpstr>
      <vt:lpstr>PowerPoint Presentation</vt:lpstr>
      <vt:lpstr>12</vt:lpstr>
      <vt:lpstr>PowerPoint Presentation</vt:lpstr>
      <vt:lpstr>PowerPoint Presentation</vt:lpstr>
      <vt:lpstr>13</vt:lpstr>
      <vt:lpstr>PowerPoint Presentation</vt:lpstr>
      <vt:lpstr>14</vt:lpstr>
      <vt:lpstr>PowerPoint Presentation</vt:lpstr>
      <vt:lpstr>15</vt:lpstr>
      <vt:lpstr>PowerPoint Presentation</vt:lpstr>
      <vt:lpstr>16</vt:lpstr>
      <vt:lpstr>PowerPoint Presentation</vt:lpstr>
      <vt:lpstr>17</vt:lpstr>
      <vt:lpstr>PowerPoint Presentation</vt:lpstr>
      <vt:lpstr>18</vt:lpstr>
      <vt:lpstr>PowerPoint Presentation</vt:lpstr>
      <vt:lpstr>19</vt:lpstr>
      <vt:lpstr>PowerPoint Presentation</vt:lpstr>
      <vt:lpstr>20</vt:lpstr>
      <vt:lpstr>PowerPoint Presentation</vt:lpstr>
      <vt:lpstr>21</vt:lpstr>
      <vt:lpstr>PowerPoint Presentation</vt:lpstr>
      <vt:lpstr>22</vt:lpstr>
      <vt:lpstr>PowerPoint Presentation</vt:lpstr>
      <vt:lpstr>23</vt:lpstr>
      <vt:lpstr>PowerPoint Presentation</vt:lpstr>
      <vt:lpstr>24</vt:lpstr>
      <vt:lpstr>PowerPoint Presentation</vt:lpstr>
      <vt:lpstr>25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269</cp:revision>
  <dcterms:created xsi:type="dcterms:W3CDTF">2020-04-15T01:24:41Z</dcterms:created>
  <dcterms:modified xsi:type="dcterms:W3CDTF">2022-01-19T00:54:07Z</dcterms:modified>
</cp:coreProperties>
</file>